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  <p:sldMasterId id="2147483697" r:id="rId6"/>
  </p:sldMasterIdLst>
  <p:notesMasterIdLst>
    <p:notesMasterId r:id="rId12"/>
  </p:notesMasterIdLst>
  <p:handoutMasterIdLst>
    <p:handoutMasterId r:id="rId13"/>
  </p:handoutMasterIdLst>
  <p:sldIdLst>
    <p:sldId id="362" r:id="rId7"/>
    <p:sldId id="363" r:id="rId8"/>
    <p:sldId id="369" r:id="rId9"/>
    <p:sldId id="370" r:id="rId10"/>
    <p:sldId id="366" r:id="rId1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5411" autoAdjust="0"/>
  </p:normalViewPr>
  <p:slideViewPr>
    <p:cSldViewPr snapToGrid="0">
      <p:cViewPr varScale="1">
        <p:scale>
          <a:sx n="89" d="100"/>
          <a:sy n="89" d="100"/>
        </p:scale>
        <p:origin x="274" y="82"/>
      </p:cViewPr>
      <p:guideLst/>
    </p:cSldViewPr>
  </p:slideViewPr>
  <p:outlineViewPr>
    <p:cViewPr>
      <p:scale>
        <a:sx n="33" d="100"/>
        <a:sy n="33" d="100"/>
      </p:scale>
      <p:origin x="0" y="-71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568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E846E-AA55-4399-B60D-024749210D7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C35E0F-F3C1-4657-A4D1-8990019FD05A}">
      <dgm:prSet phldrT="[Text]" custT="1"/>
      <dgm:spPr/>
      <dgm:t>
        <a:bodyPr/>
        <a:lstStyle/>
        <a:p>
          <a:r>
            <a:rPr lang="en-US" sz="1600" dirty="0" smtClean="0">
              <a:latin typeface="Helvetica" panose="020B0604020202020204" pitchFamily="34" charset="0"/>
              <a:cs typeface="Helvetica" panose="020B0604020202020204" pitchFamily="34" charset="0"/>
            </a:rPr>
            <a:t>Hiring</a:t>
          </a:r>
          <a:endParaRPr lang="en-US" sz="16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15C8DBFF-8ADF-423D-BD17-5E0DF77AB0DD}" type="parTrans" cxnId="{E20E57FB-6133-421C-962D-6E771595E1A1}">
      <dgm:prSet/>
      <dgm:spPr/>
      <dgm:t>
        <a:bodyPr/>
        <a:lstStyle/>
        <a:p>
          <a:endParaRPr lang="en-US"/>
        </a:p>
      </dgm:t>
    </dgm:pt>
    <dgm:pt modelId="{BC1C3CF6-4B44-46EE-92A1-CD5E6BDD4D9C}" type="sibTrans" cxnId="{E20E57FB-6133-421C-962D-6E771595E1A1}">
      <dgm:prSet/>
      <dgm:spPr/>
      <dgm:t>
        <a:bodyPr/>
        <a:lstStyle/>
        <a:p>
          <a:endParaRPr lang="en-US"/>
        </a:p>
      </dgm:t>
    </dgm:pt>
    <dgm:pt modelId="{708861D4-CE01-4ADE-B051-BBF6C547E70D}">
      <dgm:prSet phldrT="[Text]" custT="1"/>
      <dgm:spPr/>
      <dgm:t>
        <a:bodyPr/>
        <a:lstStyle/>
        <a:p>
          <a:r>
            <a:rPr lang="en-US" sz="1600" dirty="0" smtClean="0">
              <a:latin typeface="Helvetica" panose="020B0604020202020204" pitchFamily="34" charset="0"/>
              <a:cs typeface="Helvetica" panose="020B0604020202020204" pitchFamily="34" charset="0"/>
            </a:rPr>
            <a:t>Onboarding</a:t>
          </a:r>
          <a:endParaRPr lang="en-US" sz="16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FDDBA9ED-8744-422D-80CC-5223B4A5E666}" type="parTrans" cxnId="{99B1E575-800A-4275-8F0B-1F3E3E4C5802}">
      <dgm:prSet/>
      <dgm:spPr/>
      <dgm:t>
        <a:bodyPr/>
        <a:lstStyle/>
        <a:p>
          <a:endParaRPr lang="en-US"/>
        </a:p>
      </dgm:t>
    </dgm:pt>
    <dgm:pt modelId="{C4B2FA1C-A65C-466E-87CC-D336B86B2A66}" type="sibTrans" cxnId="{99B1E575-800A-4275-8F0B-1F3E3E4C5802}">
      <dgm:prSet/>
      <dgm:spPr/>
      <dgm:t>
        <a:bodyPr/>
        <a:lstStyle/>
        <a:p>
          <a:endParaRPr lang="en-US"/>
        </a:p>
      </dgm:t>
    </dgm:pt>
    <dgm:pt modelId="{FC745AC9-3080-41AC-8AE0-55E094BBF7B3}">
      <dgm:prSet phldrT="[Text]" custT="1"/>
      <dgm:spPr/>
      <dgm:t>
        <a:bodyPr/>
        <a:lstStyle/>
        <a:p>
          <a:r>
            <a:rPr lang="en-US" sz="1600" dirty="0" smtClean="0">
              <a:latin typeface="Helvetica" panose="020B0604020202020204" pitchFamily="34" charset="0"/>
              <a:cs typeface="Helvetica" panose="020B0604020202020204" pitchFamily="34" charset="0"/>
            </a:rPr>
            <a:t>Managing</a:t>
          </a:r>
          <a:endParaRPr lang="en-US" sz="1600" dirty="0" smtClean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BF212DE5-9566-4FA4-953F-A14F84DE8DD6}" type="parTrans" cxnId="{8BB3D337-4C64-4A4C-960B-4C3FEA9E7864}">
      <dgm:prSet/>
      <dgm:spPr/>
      <dgm:t>
        <a:bodyPr/>
        <a:lstStyle/>
        <a:p>
          <a:endParaRPr lang="en-US"/>
        </a:p>
      </dgm:t>
    </dgm:pt>
    <dgm:pt modelId="{0CDFF45B-709B-41A5-A3C8-C311AE139F16}" type="sibTrans" cxnId="{8BB3D337-4C64-4A4C-960B-4C3FEA9E7864}">
      <dgm:prSet/>
      <dgm:spPr/>
      <dgm:t>
        <a:bodyPr/>
        <a:lstStyle/>
        <a:p>
          <a:endParaRPr lang="en-US"/>
        </a:p>
      </dgm:t>
    </dgm:pt>
    <dgm:pt modelId="{6288EA5D-F6BE-42FF-B0D9-083F72E3C74F}">
      <dgm:prSet phldrT="[Text]" custT="1"/>
      <dgm:spPr/>
      <dgm:t>
        <a:bodyPr/>
        <a:lstStyle/>
        <a:p>
          <a:r>
            <a:rPr lang="en-US" sz="1600" dirty="0" smtClean="0">
              <a:latin typeface="Helvetica" panose="020B0604020202020204" pitchFamily="34" charset="0"/>
              <a:cs typeface="Helvetica" panose="020B0604020202020204" pitchFamily="34" charset="0"/>
            </a:rPr>
            <a:t>Developing</a:t>
          </a:r>
          <a:endParaRPr lang="en-US" sz="16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22A518D-D92C-468B-AB2F-F773A9D8B080}" type="parTrans" cxnId="{B9D8132C-546B-4DC2-ABFD-245CFAD34A85}">
      <dgm:prSet/>
      <dgm:spPr/>
      <dgm:t>
        <a:bodyPr/>
        <a:lstStyle/>
        <a:p>
          <a:endParaRPr lang="en-US"/>
        </a:p>
      </dgm:t>
    </dgm:pt>
    <dgm:pt modelId="{7FBB960E-208F-4304-B297-3BBB5DA984AF}" type="sibTrans" cxnId="{B9D8132C-546B-4DC2-ABFD-245CFAD34A85}">
      <dgm:prSet/>
      <dgm:spPr/>
      <dgm:t>
        <a:bodyPr/>
        <a:lstStyle/>
        <a:p>
          <a:endParaRPr lang="en-US"/>
        </a:p>
      </dgm:t>
    </dgm:pt>
    <dgm:pt modelId="{05931517-9201-4ED8-BE9B-DCF3C28AD2CC}">
      <dgm:prSet phldrT="[Text]" custT="1"/>
      <dgm:spPr/>
      <dgm:t>
        <a:bodyPr/>
        <a:lstStyle/>
        <a:p>
          <a:r>
            <a:rPr lang="en-US" sz="1600" dirty="0" smtClean="0">
              <a:latin typeface="Helvetica" panose="020B0604020202020204" pitchFamily="34" charset="0"/>
              <a:cs typeface="Helvetica" panose="020B0604020202020204" pitchFamily="34" charset="0"/>
            </a:rPr>
            <a:t>Planning</a:t>
          </a:r>
          <a:endParaRPr lang="en-US" sz="16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1C93844E-F908-4187-947A-940B00076ED4}" type="parTrans" cxnId="{0EB5C762-08E1-4C3D-826E-4C90E2DBD12D}">
      <dgm:prSet/>
      <dgm:spPr/>
      <dgm:t>
        <a:bodyPr/>
        <a:lstStyle/>
        <a:p>
          <a:endParaRPr lang="en-US"/>
        </a:p>
      </dgm:t>
    </dgm:pt>
    <dgm:pt modelId="{3CEA1697-8C2B-4874-96A3-98CAF2227DA2}" type="sibTrans" cxnId="{0EB5C762-08E1-4C3D-826E-4C90E2DBD12D}">
      <dgm:prSet/>
      <dgm:spPr/>
      <dgm:t>
        <a:bodyPr/>
        <a:lstStyle/>
        <a:p>
          <a:endParaRPr lang="en-US"/>
        </a:p>
      </dgm:t>
    </dgm:pt>
    <dgm:pt modelId="{2BD89CB2-EA27-44AC-BF8A-6280AB410C07}" type="pres">
      <dgm:prSet presAssocID="{560E846E-AA55-4399-B60D-024749210D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B15CF8-EEB3-46A4-910E-FB1F3CD1320E}" type="pres">
      <dgm:prSet presAssocID="{560E846E-AA55-4399-B60D-024749210D74}" presName="cycle" presStyleCnt="0"/>
      <dgm:spPr/>
    </dgm:pt>
    <dgm:pt modelId="{354763D7-2B9E-46B6-A18D-EE9FCE494844}" type="pres">
      <dgm:prSet presAssocID="{1FC35E0F-F3C1-4657-A4D1-8990019FD05A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14167-216F-4746-B3D8-665B7B3720C2}" type="pres">
      <dgm:prSet presAssocID="{BC1C3CF6-4B44-46EE-92A1-CD5E6BDD4D9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5BF6F169-BE54-4D3A-BEF5-11144F8BAE54}" type="pres">
      <dgm:prSet presAssocID="{708861D4-CE01-4ADE-B051-BBF6C547E70D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5D5C0-3F68-4B0D-AB0C-FE7A36DE7E00}" type="pres">
      <dgm:prSet presAssocID="{FC745AC9-3080-41AC-8AE0-55E094BBF7B3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3947D8-03FC-43AE-A6A2-EEB865DF852D}" type="pres">
      <dgm:prSet presAssocID="{6288EA5D-F6BE-42FF-B0D9-083F72E3C74F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8532B-5E3F-4365-B75A-40A0739E4B70}" type="pres">
      <dgm:prSet presAssocID="{05931517-9201-4ED8-BE9B-DCF3C28AD2CC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5AE965-DED6-4CA9-8EA6-DDBBA770B352}" type="presOf" srcId="{708861D4-CE01-4ADE-B051-BBF6C547E70D}" destId="{5BF6F169-BE54-4D3A-BEF5-11144F8BAE54}" srcOrd="0" destOrd="0" presId="urn:microsoft.com/office/officeart/2005/8/layout/cycle3"/>
    <dgm:cxn modelId="{AE2EDBB1-32AF-4A65-8F63-201689E3FD27}" type="presOf" srcId="{FC745AC9-3080-41AC-8AE0-55E094BBF7B3}" destId="{5485D5C0-3F68-4B0D-AB0C-FE7A36DE7E00}" srcOrd="0" destOrd="0" presId="urn:microsoft.com/office/officeart/2005/8/layout/cycle3"/>
    <dgm:cxn modelId="{B9D8132C-546B-4DC2-ABFD-245CFAD34A85}" srcId="{560E846E-AA55-4399-B60D-024749210D74}" destId="{6288EA5D-F6BE-42FF-B0D9-083F72E3C74F}" srcOrd="3" destOrd="0" parTransId="{622A518D-D92C-468B-AB2F-F773A9D8B080}" sibTransId="{7FBB960E-208F-4304-B297-3BBB5DA984AF}"/>
    <dgm:cxn modelId="{CE79B12D-E11D-4BFF-AA16-1C8CE5CB4D4D}" type="presOf" srcId="{560E846E-AA55-4399-B60D-024749210D74}" destId="{2BD89CB2-EA27-44AC-BF8A-6280AB410C07}" srcOrd="0" destOrd="0" presId="urn:microsoft.com/office/officeart/2005/8/layout/cycle3"/>
    <dgm:cxn modelId="{E20E57FB-6133-421C-962D-6E771595E1A1}" srcId="{560E846E-AA55-4399-B60D-024749210D74}" destId="{1FC35E0F-F3C1-4657-A4D1-8990019FD05A}" srcOrd="0" destOrd="0" parTransId="{15C8DBFF-8ADF-423D-BD17-5E0DF77AB0DD}" sibTransId="{BC1C3CF6-4B44-46EE-92A1-CD5E6BDD4D9C}"/>
    <dgm:cxn modelId="{99B1E575-800A-4275-8F0B-1F3E3E4C5802}" srcId="{560E846E-AA55-4399-B60D-024749210D74}" destId="{708861D4-CE01-4ADE-B051-BBF6C547E70D}" srcOrd="1" destOrd="0" parTransId="{FDDBA9ED-8744-422D-80CC-5223B4A5E666}" sibTransId="{C4B2FA1C-A65C-466E-87CC-D336B86B2A66}"/>
    <dgm:cxn modelId="{E8E3E1E1-8318-49B7-9C61-21099B917987}" type="presOf" srcId="{BC1C3CF6-4B44-46EE-92A1-CD5E6BDD4D9C}" destId="{35714167-216F-4746-B3D8-665B7B3720C2}" srcOrd="0" destOrd="0" presId="urn:microsoft.com/office/officeart/2005/8/layout/cycle3"/>
    <dgm:cxn modelId="{8BB3D337-4C64-4A4C-960B-4C3FEA9E7864}" srcId="{560E846E-AA55-4399-B60D-024749210D74}" destId="{FC745AC9-3080-41AC-8AE0-55E094BBF7B3}" srcOrd="2" destOrd="0" parTransId="{BF212DE5-9566-4FA4-953F-A14F84DE8DD6}" sibTransId="{0CDFF45B-709B-41A5-A3C8-C311AE139F16}"/>
    <dgm:cxn modelId="{0EB5C762-08E1-4C3D-826E-4C90E2DBD12D}" srcId="{560E846E-AA55-4399-B60D-024749210D74}" destId="{05931517-9201-4ED8-BE9B-DCF3C28AD2CC}" srcOrd="4" destOrd="0" parTransId="{1C93844E-F908-4187-947A-940B00076ED4}" sibTransId="{3CEA1697-8C2B-4874-96A3-98CAF2227DA2}"/>
    <dgm:cxn modelId="{0712AE81-97FB-4022-ACEC-8C99209347D2}" type="presOf" srcId="{6288EA5D-F6BE-42FF-B0D9-083F72E3C74F}" destId="{CA3947D8-03FC-43AE-A6A2-EEB865DF852D}" srcOrd="0" destOrd="0" presId="urn:microsoft.com/office/officeart/2005/8/layout/cycle3"/>
    <dgm:cxn modelId="{0BE9E77A-8F29-4BBF-8BD4-2D18A35644BF}" type="presOf" srcId="{05931517-9201-4ED8-BE9B-DCF3C28AD2CC}" destId="{A3E8532B-5E3F-4365-B75A-40A0739E4B70}" srcOrd="0" destOrd="0" presId="urn:microsoft.com/office/officeart/2005/8/layout/cycle3"/>
    <dgm:cxn modelId="{8DC159A2-6205-48B1-AD18-6F1D23660062}" type="presOf" srcId="{1FC35E0F-F3C1-4657-A4D1-8990019FD05A}" destId="{354763D7-2B9E-46B6-A18D-EE9FCE494844}" srcOrd="0" destOrd="0" presId="urn:microsoft.com/office/officeart/2005/8/layout/cycle3"/>
    <dgm:cxn modelId="{E068A78C-6519-4995-B549-99C44C81706B}" type="presParOf" srcId="{2BD89CB2-EA27-44AC-BF8A-6280AB410C07}" destId="{11B15CF8-EEB3-46A4-910E-FB1F3CD1320E}" srcOrd="0" destOrd="0" presId="urn:microsoft.com/office/officeart/2005/8/layout/cycle3"/>
    <dgm:cxn modelId="{782BA176-AF0D-4AF3-B0E9-C21216787E75}" type="presParOf" srcId="{11B15CF8-EEB3-46A4-910E-FB1F3CD1320E}" destId="{354763D7-2B9E-46B6-A18D-EE9FCE494844}" srcOrd="0" destOrd="0" presId="urn:microsoft.com/office/officeart/2005/8/layout/cycle3"/>
    <dgm:cxn modelId="{5D3DDD85-32A2-4C41-8D7B-AE5957BA6B56}" type="presParOf" srcId="{11B15CF8-EEB3-46A4-910E-FB1F3CD1320E}" destId="{35714167-216F-4746-B3D8-665B7B3720C2}" srcOrd="1" destOrd="0" presId="urn:microsoft.com/office/officeart/2005/8/layout/cycle3"/>
    <dgm:cxn modelId="{87B4DB85-7A41-4F58-9840-FC9FA8A3FA28}" type="presParOf" srcId="{11B15CF8-EEB3-46A4-910E-FB1F3CD1320E}" destId="{5BF6F169-BE54-4D3A-BEF5-11144F8BAE54}" srcOrd="2" destOrd="0" presId="urn:microsoft.com/office/officeart/2005/8/layout/cycle3"/>
    <dgm:cxn modelId="{64C96C11-2AF3-408B-AE79-618C06D338A7}" type="presParOf" srcId="{11B15CF8-EEB3-46A4-910E-FB1F3CD1320E}" destId="{5485D5C0-3F68-4B0D-AB0C-FE7A36DE7E00}" srcOrd="3" destOrd="0" presId="urn:microsoft.com/office/officeart/2005/8/layout/cycle3"/>
    <dgm:cxn modelId="{A059BD85-6703-4103-B99A-6F7A462CAA8C}" type="presParOf" srcId="{11B15CF8-EEB3-46A4-910E-FB1F3CD1320E}" destId="{CA3947D8-03FC-43AE-A6A2-EEB865DF852D}" srcOrd="4" destOrd="0" presId="urn:microsoft.com/office/officeart/2005/8/layout/cycle3"/>
    <dgm:cxn modelId="{725A3402-2298-48BE-9350-E04A89DAA337}" type="presParOf" srcId="{11B15CF8-EEB3-46A4-910E-FB1F3CD1320E}" destId="{A3E8532B-5E3F-4365-B75A-40A0739E4B7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14167-216F-4746-B3D8-665B7B3720C2}">
      <dsp:nvSpPr>
        <dsp:cNvPr id="0" name=""/>
        <dsp:cNvSpPr/>
      </dsp:nvSpPr>
      <dsp:spPr>
        <a:xfrm>
          <a:off x="482749" y="234597"/>
          <a:ext cx="3713850" cy="3713850"/>
        </a:xfrm>
        <a:prstGeom prst="circularArrow">
          <a:avLst>
            <a:gd name="adj1" fmla="val 5544"/>
            <a:gd name="adj2" fmla="val 330680"/>
            <a:gd name="adj3" fmla="val 13873079"/>
            <a:gd name="adj4" fmla="val 17327116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763D7-2B9E-46B6-A18D-EE9FCE494844}">
      <dsp:nvSpPr>
        <dsp:cNvPr id="0" name=""/>
        <dsp:cNvSpPr/>
      </dsp:nvSpPr>
      <dsp:spPr>
        <a:xfrm>
          <a:off x="1506851" y="254097"/>
          <a:ext cx="1665647" cy="832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Hiring</a:t>
          </a:r>
          <a:endParaRPr lang="en-US" sz="16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1547506" y="294752"/>
        <a:ext cx="1584337" cy="751513"/>
      </dsp:txXfrm>
    </dsp:sp>
    <dsp:sp modelId="{5BF6F169-BE54-4D3A-BEF5-11144F8BAE54}">
      <dsp:nvSpPr>
        <dsp:cNvPr id="0" name=""/>
        <dsp:cNvSpPr/>
      </dsp:nvSpPr>
      <dsp:spPr>
        <a:xfrm>
          <a:off x="3013069" y="1348429"/>
          <a:ext cx="1665647" cy="832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Onboarding</a:t>
          </a:r>
          <a:endParaRPr lang="en-US" sz="16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3053724" y="1389084"/>
        <a:ext cx="1584337" cy="751513"/>
      </dsp:txXfrm>
    </dsp:sp>
    <dsp:sp modelId="{5485D5C0-3F68-4B0D-AB0C-FE7A36DE7E00}">
      <dsp:nvSpPr>
        <dsp:cNvPr id="0" name=""/>
        <dsp:cNvSpPr/>
      </dsp:nvSpPr>
      <dsp:spPr>
        <a:xfrm>
          <a:off x="2437745" y="3119094"/>
          <a:ext cx="1665647" cy="832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Managing</a:t>
          </a:r>
          <a:endParaRPr lang="en-US" sz="1600" kern="1200" dirty="0" smtClean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2478400" y="3159749"/>
        <a:ext cx="1584337" cy="751513"/>
      </dsp:txXfrm>
    </dsp:sp>
    <dsp:sp modelId="{CA3947D8-03FC-43AE-A6A2-EEB865DF852D}">
      <dsp:nvSpPr>
        <dsp:cNvPr id="0" name=""/>
        <dsp:cNvSpPr/>
      </dsp:nvSpPr>
      <dsp:spPr>
        <a:xfrm>
          <a:off x="575957" y="3119094"/>
          <a:ext cx="1665647" cy="832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Developing</a:t>
          </a:r>
          <a:endParaRPr lang="en-US" sz="16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616612" y="3159749"/>
        <a:ext cx="1584337" cy="751513"/>
      </dsp:txXfrm>
    </dsp:sp>
    <dsp:sp modelId="{A3E8532B-5E3F-4365-B75A-40A0739E4B70}">
      <dsp:nvSpPr>
        <dsp:cNvPr id="0" name=""/>
        <dsp:cNvSpPr/>
      </dsp:nvSpPr>
      <dsp:spPr>
        <a:xfrm>
          <a:off x="632" y="1348429"/>
          <a:ext cx="1665647" cy="832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Planning</a:t>
          </a:r>
          <a:endParaRPr lang="en-US" sz="16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41287" y="1389084"/>
        <a:ext cx="1584337" cy="751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170583" cy="482027"/>
          </a:xfrm>
          <a:prstGeom prst="rect">
            <a:avLst/>
          </a:prstGeom>
        </p:spPr>
        <p:txBody>
          <a:bodyPr vert="horz" lIns="94837" tIns="47418" rIns="94837" bIns="474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3" y="2"/>
            <a:ext cx="3170583" cy="482027"/>
          </a:xfrm>
          <a:prstGeom prst="rect">
            <a:avLst/>
          </a:prstGeom>
        </p:spPr>
        <p:txBody>
          <a:bodyPr vert="horz" lIns="94837" tIns="47418" rIns="94837" bIns="47418" rtlCol="0"/>
          <a:lstStyle>
            <a:lvl1pPr algn="r">
              <a:defRPr sz="1200"/>
            </a:lvl1pPr>
          </a:lstStyle>
          <a:p>
            <a:fld id="{A925A9F3-ED79-4E9A-A048-6B6A3CCB14C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74"/>
            <a:ext cx="3170583" cy="482027"/>
          </a:xfrm>
          <a:prstGeom prst="rect">
            <a:avLst/>
          </a:prstGeom>
        </p:spPr>
        <p:txBody>
          <a:bodyPr vert="horz" lIns="94837" tIns="47418" rIns="94837" bIns="474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3" y="9119174"/>
            <a:ext cx="3170583" cy="482027"/>
          </a:xfrm>
          <a:prstGeom prst="rect">
            <a:avLst/>
          </a:prstGeom>
        </p:spPr>
        <p:txBody>
          <a:bodyPr vert="horz" lIns="94837" tIns="47418" rIns="94837" bIns="47418" rtlCol="0" anchor="b"/>
          <a:lstStyle>
            <a:lvl1pPr algn="r">
              <a:defRPr sz="1200"/>
            </a:lvl1pPr>
          </a:lstStyle>
          <a:p>
            <a:fld id="{8DDEE313-F996-4DFE-BB89-3F45D76C5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38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r">
              <a:defRPr sz="1200"/>
            </a:lvl1pPr>
          </a:lstStyle>
          <a:p>
            <a:fld id="{FF85E777-785B-4461-9F23-CEFF24473818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9" tIns="48320" rIns="96639" bIns="483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39" tIns="48320" rIns="96639" bIns="483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r">
              <a:defRPr sz="1200"/>
            </a:lvl1pPr>
          </a:lstStyle>
          <a:p>
            <a:fld id="{0A272E2A-4C39-41BE-A2F1-BF2895589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28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72E2A-4C39-41BE-A2F1-BF28955899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8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72E2A-4C39-41BE-A2F1-BF28955899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0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609600" y="2130426"/>
            <a:ext cx="5994400" cy="147002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705600" y="3581400"/>
            <a:ext cx="50800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 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68BA-807E-47E5-9691-0A702EFD36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44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BDCFB-ACA2-45DD-8738-44985D4512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1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9042400" y="274638"/>
            <a:ext cx="2946400" cy="5808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203200" y="274638"/>
            <a:ext cx="8636000" cy="5808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97BB3-ABF7-4472-92E4-208ACB665C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5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1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8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9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5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7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6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7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FD2A4-74B4-4116-A87D-BFFF3DF724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8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1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46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409106" y="1263455"/>
            <a:ext cx="12854094" cy="45719"/>
          </a:xfrm>
          <a:prstGeom prst="rect">
            <a:avLst/>
          </a:prstGeom>
          <a:gradFill>
            <a:gsLst>
              <a:gs pos="0">
                <a:srgbClr val="FFA300"/>
              </a:gs>
              <a:gs pos="98000">
                <a:schemeClr val="lt1">
                  <a:tint val="98000"/>
                  <a:satMod val="130000"/>
                  <a:shade val="90000"/>
                  <a:lumMod val="103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5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3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409106" y="1263455"/>
            <a:ext cx="12854094" cy="45719"/>
          </a:xfrm>
          <a:prstGeom prst="rect">
            <a:avLst/>
          </a:prstGeom>
          <a:gradFill>
            <a:gsLst>
              <a:gs pos="0">
                <a:srgbClr val="FFA300"/>
              </a:gs>
              <a:gs pos="98000">
                <a:schemeClr val="lt1">
                  <a:tint val="98000"/>
                  <a:satMod val="130000"/>
                  <a:shade val="90000"/>
                  <a:lumMod val="103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2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09106" y="1263455"/>
            <a:ext cx="12854094" cy="45719"/>
          </a:xfrm>
          <a:prstGeom prst="rect">
            <a:avLst/>
          </a:prstGeom>
          <a:gradFill>
            <a:gsLst>
              <a:gs pos="0">
                <a:srgbClr val="FFA300"/>
              </a:gs>
              <a:gs pos="98000">
                <a:schemeClr val="lt1">
                  <a:tint val="98000"/>
                  <a:satMod val="130000"/>
                  <a:shade val="90000"/>
                  <a:lumMod val="103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2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-409106" y="1263455"/>
            <a:ext cx="12854094" cy="45719"/>
          </a:xfrm>
          <a:prstGeom prst="rect">
            <a:avLst/>
          </a:prstGeom>
          <a:gradFill>
            <a:gsLst>
              <a:gs pos="0">
                <a:srgbClr val="FFA300"/>
              </a:gs>
              <a:gs pos="98000">
                <a:schemeClr val="lt1">
                  <a:tint val="98000"/>
                  <a:satMod val="130000"/>
                  <a:shade val="90000"/>
                  <a:lumMod val="103000"/>
                </a:schemeClr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87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14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9FA28-5DBA-44A1-85ED-2B81DCAAC4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2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45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4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6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0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9600" y="15573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97600" y="15573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E97D4-79F0-4EC3-BC89-ABECB95361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83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  <p:custDataLst>
              <p:tags r:id="rId6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  <p:custDataLst>
              <p:tags r:id="rId7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  <p:custDataLst>
              <p:tags r:id="rId8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529DF-80B7-4CAA-8A9D-38A9A39765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75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5FC07-29EE-4030-BEC4-0FDC5F1D0B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4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1A747-8521-46FB-A56C-20E9723B45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7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22475-B793-428D-90EA-D732A06296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34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6C962-84CA-41B8-A79F-12114AB026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53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03200" y="274638"/>
            <a:ext cx="117856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609600" y="15573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  <p:custDataLst>
              <p:tags r:id="rId15"/>
            </p:custDataLst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  <p:custDataLst>
              <p:tags r:id="rId16"/>
            </p:custDataLst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4673600" y="638175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5B0286-EA29-4B54-9959-5B668C58B5B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BD2638-5EFA-4098-9E50-100B0956BBD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 Unicode MS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3/6/2015</a:t>
            </a:fld>
            <a:endParaRPr lang="en-US">
              <a:solidFill>
                <a:prstClr val="black">
                  <a:tint val="75000"/>
                </a:prstClr>
              </a:solidFill>
              <a:latin typeface="Arial Unicode MS" pitchFamily="34" charset="-128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Arial Unicode MS" pitchFamily="34" charset="-128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A55A8-60E8-4550-A7B0-BD1600DFFA3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 Unicode MS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 Unicode MS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9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8742" y="457200"/>
            <a:ext cx="10515600" cy="1233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742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4C74E-82D7-4121-871F-E6FA3F9D78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3/6/2015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D9600-22A1-4372-A54E-A76E1579036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944" y="6084152"/>
            <a:ext cx="1885197" cy="63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197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rgbClr val="0036A3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elvetica" panose="020B0604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88F00"/>
        </a:buClr>
        <a:buFont typeface="Wingdings" panose="05000000000000000000" pitchFamily="2" charset="2"/>
        <a:buChar char="§"/>
        <a:defRPr sz="2800" kern="1200">
          <a:solidFill>
            <a:srgbClr val="0036A3"/>
          </a:solidFill>
          <a:latin typeface="Helvetica" panose="020B0604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88F00"/>
        </a:buClr>
        <a:buFont typeface="Wingdings" panose="05000000000000000000" pitchFamily="2" charset="2"/>
        <a:buChar char="§"/>
        <a:defRPr sz="2400" kern="1200">
          <a:solidFill>
            <a:srgbClr val="0036A3"/>
          </a:solidFill>
          <a:latin typeface="Helvetica" panose="020B0604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88F00"/>
        </a:buClr>
        <a:buFont typeface="Wingdings" panose="05000000000000000000" pitchFamily="2" charset="2"/>
        <a:buChar char="§"/>
        <a:defRPr sz="2000" kern="1200">
          <a:solidFill>
            <a:srgbClr val="0036A3"/>
          </a:solidFill>
          <a:latin typeface="Helvetica" panose="020B0604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88F00"/>
        </a:buClr>
        <a:buFont typeface="Wingdings" panose="05000000000000000000" pitchFamily="2" charset="2"/>
        <a:buChar char="§"/>
        <a:defRPr sz="1800" kern="1200">
          <a:solidFill>
            <a:srgbClr val="0036A3"/>
          </a:solidFill>
          <a:latin typeface="Helvetica" panose="020B0604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88F00"/>
        </a:buClr>
        <a:buFont typeface="Wingdings" panose="05000000000000000000" pitchFamily="2" charset="2"/>
        <a:buChar char="§"/>
        <a:defRPr sz="1800" kern="1200">
          <a:solidFill>
            <a:srgbClr val="0036A3"/>
          </a:solidFill>
          <a:latin typeface="Helvetica" panose="020B0604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4.jpeg"/><Relationship Id="rId4" Type="http://schemas.openxmlformats.org/officeDocument/2006/relationships/hyperlink" Target="mailto:steve@lumieresolutionsgrou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08" y="250166"/>
            <a:ext cx="10515600" cy="1233489"/>
          </a:xfrm>
        </p:spPr>
        <p:txBody>
          <a:bodyPr/>
          <a:lstStyle/>
          <a:p>
            <a:pPr algn="ctr"/>
            <a:r>
              <a:rPr lang="en-US" dirty="0" err="1" smtClean="0"/>
              <a:t>Lumiere</a:t>
            </a:r>
            <a:r>
              <a:rPr lang="en-US" dirty="0" smtClean="0"/>
              <a:t> solutions group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28742" y="1569919"/>
            <a:ext cx="10624826" cy="451240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Assessments for talent management and strategic workforce planning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Certified Strategic Business Partner with Profiles International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24 years of market experience with 56 million assessments conducted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Virtual Assessment Center with 99% uptime availability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Exceeds all DOL, EEOC, ADA, and Civil Rights Act requirements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Only talent </a:t>
            </a:r>
            <a:r>
              <a:rPr lang="en-US" sz="2400" dirty="0"/>
              <a:t>m</a:t>
            </a:r>
            <a:r>
              <a:rPr lang="en-US" sz="2400" dirty="0" smtClean="0"/>
              <a:t>anagement provider to meet SOC2 and SOC3 standards by American Institute of Certified Public Accountants (AICAP)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020" y="4487817"/>
            <a:ext cx="792105" cy="3379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038" y="5267279"/>
            <a:ext cx="2227022" cy="680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4690" y="5275880"/>
            <a:ext cx="2331627" cy="6849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8" y="5063837"/>
            <a:ext cx="2754701" cy="110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8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89" y="310551"/>
            <a:ext cx="10515600" cy="1233489"/>
          </a:xfrm>
        </p:spPr>
        <p:txBody>
          <a:bodyPr/>
          <a:lstStyle/>
          <a:p>
            <a:pPr algn="ctr"/>
            <a:r>
              <a:rPr lang="en-US" dirty="0" smtClean="0"/>
              <a:t>Clients served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468966"/>
            <a:ext cx="8905947" cy="38407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750" y="5399225"/>
            <a:ext cx="7433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33CC"/>
                </a:solidFill>
              </a:rPr>
              <a:t>40,000 Customers including 152 Fortune 2000 Companies</a:t>
            </a:r>
            <a:endParaRPr lang="en-US" sz="2400" b="1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5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731" y="293298"/>
            <a:ext cx="10515600" cy="1233489"/>
          </a:xfrm>
        </p:spPr>
        <p:txBody>
          <a:bodyPr>
            <a:normAutofit/>
          </a:bodyPr>
          <a:lstStyle/>
          <a:p>
            <a:r>
              <a:rPr lang="en-US" sz="3600" dirty="0"/>
              <a:t>A Unified talent management approach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205" y="3868671"/>
            <a:ext cx="1268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</a:p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Employment</a:t>
            </a:r>
          </a:p>
          <a:p>
            <a:pPr algn="ctr"/>
            <a:r>
              <a:rPr lang="en-US" sz="1400" b="1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Lifecycle</a:t>
            </a:r>
            <a:endParaRPr lang="en-US" sz="1400" b="1" i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98544" y="2019849"/>
            <a:ext cx="6211018" cy="4156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Pre hire screening of character </a:t>
            </a:r>
            <a:r>
              <a:rPr lang="en-US" sz="2400" dirty="0"/>
              <a:t>t</a:t>
            </a:r>
            <a:r>
              <a:rPr lang="en-US" sz="2400" dirty="0" smtClean="0"/>
              <a:t>raits</a:t>
            </a:r>
          </a:p>
          <a:p>
            <a:r>
              <a:rPr lang="en-US" sz="2400" dirty="0" smtClean="0"/>
              <a:t>Total person assessments for hiring</a:t>
            </a:r>
          </a:p>
          <a:p>
            <a:r>
              <a:rPr lang="en-US" sz="2400" dirty="0" smtClean="0"/>
              <a:t>Competency modeling </a:t>
            </a:r>
          </a:p>
          <a:p>
            <a:r>
              <a:rPr lang="en-US" sz="2400" dirty="0" smtClean="0"/>
              <a:t>Job Matching </a:t>
            </a:r>
            <a:r>
              <a:rPr lang="en-US" sz="2400" i="1" dirty="0" smtClean="0"/>
              <a:t>“right person right job”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nboarding tools</a:t>
            </a:r>
          </a:p>
          <a:p>
            <a:r>
              <a:rPr lang="en-US" sz="2400" dirty="0" smtClean="0"/>
              <a:t>Leadership development and coaching</a:t>
            </a:r>
          </a:p>
          <a:p>
            <a:r>
              <a:rPr lang="en-US" sz="2400" dirty="0" smtClean="0"/>
              <a:t>360 </a:t>
            </a:r>
            <a:r>
              <a:rPr lang="en-US" sz="2400" dirty="0"/>
              <a:t>p</a:t>
            </a:r>
            <a:r>
              <a:rPr lang="en-US" sz="2400" dirty="0" smtClean="0"/>
              <a:t>erformance surveys</a:t>
            </a:r>
          </a:p>
          <a:p>
            <a:r>
              <a:rPr lang="en-US" sz="2400" dirty="0" smtClean="0"/>
              <a:t>Employee engagement surveys</a:t>
            </a:r>
          </a:p>
          <a:p>
            <a:r>
              <a:rPr lang="en-US" sz="2400" dirty="0" smtClean="0"/>
              <a:t>Succession and workforce planning</a:t>
            </a:r>
            <a:endParaRPr lang="en-US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15706887"/>
              </p:ext>
            </p:extLst>
          </p:nvPr>
        </p:nvGraphicFramePr>
        <p:xfrm>
          <a:off x="436573" y="2213309"/>
          <a:ext cx="4679350" cy="420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846578" y="1468797"/>
            <a:ext cx="1859343" cy="423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17688" y="1511398"/>
            <a:ext cx="1117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Screening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604799" y="2019849"/>
            <a:ext cx="342899" cy="3869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4692768" y="1526787"/>
            <a:ext cx="6682563" cy="5522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88F00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0036A3"/>
                </a:solidFill>
                <a:latin typeface="Helvetica" panose="020B06040202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 smtClean="0"/>
              <a:t>Everyday Talent Management and Strategic Planning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189089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719" y="374686"/>
            <a:ext cx="10515600" cy="123348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assessments for job fit</a:t>
            </a:r>
            <a:endParaRPr lang="en-US" dirty="0"/>
          </a:p>
        </p:txBody>
      </p:sp>
      <p:pic>
        <p:nvPicPr>
          <p:cNvPr id="4" name="Picture 1" descr=" Profile XT (PXT)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42" y="1608175"/>
            <a:ext cx="993870" cy="13011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 Step One Survey (SOS)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42" y="5126541"/>
            <a:ext cx="993870" cy="130208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 Profiles Sales Assessment (PSA)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42" y="3401476"/>
            <a:ext cx="993870" cy="13011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355352" y="1289249"/>
            <a:ext cx="8488051" cy="180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itchFamily="18" charset="0"/>
            </a:endParaRPr>
          </a:p>
          <a:p>
            <a:pPr lvl="0" eaLnBrk="0" hangingPunct="0"/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ProfileXT</a:t>
            </a:r>
            <a:r>
              <a:rPr kumimoji="0" lang="en-US" sz="1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®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(PXT)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is a whole-person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assessment used in strategic human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resources.  It reveals in-depth, and objective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insight into three areas by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measuring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an individual's thinking and reasoning, relevant behavior traits, and occupational interests. </a:t>
            </a:r>
            <a:r>
              <a:rPr lang="en-US" sz="1400" kern="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</a:t>
            </a:r>
            <a:r>
              <a:rPr lang="en-US" sz="1400" kern="0" dirty="0" err="1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ProfileXT</a:t>
            </a:r>
            <a:r>
              <a:rPr lang="en-US" sz="1400" kern="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is a predictor of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success on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how well an individual fits specific jobs in your organization. The performance model feature of the PXT is</a:t>
            </a:r>
            <a:r>
              <a:rPr lang="en-US" sz="1400" kern="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unmatched in the market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enabling better people decisions.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PXT is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used throughout the employee life cycle for selection, on-boarding, managing, and strategic workforce planning. The PXT will measure 20 performance indicators.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 rot="10800000" flipV="1">
            <a:off x="2355351" y="5014398"/>
            <a:ext cx="8360299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1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Step One Survey</a:t>
            </a:r>
            <a:r>
              <a:rPr lang="en-US" sz="1400" b="1" baseline="30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®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(SOS)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is a brief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cost effective pre-hire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assessment that measures an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individual’s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work-related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values of integrity, reliability, work ethics and attitude toward substance abuse.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It is used primarily as a screening tool early in the candidate selection process. This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risk management tool provides objective and reliable insight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into an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applicant before hiring. Proven to reduce turnover, absenteeism, theft, fraudulent claims, and more.</a:t>
            </a:r>
            <a:endParaRPr lang="en-US" sz="20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 rot="10800000" flipV="1">
            <a:off x="2355353" y="3251851"/>
            <a:ext cx="8360297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1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Profiles Sales Assessment™ (PSA)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is a whole-person assessment that measures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how well a person fits specific sales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positions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in your organization. It is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used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for selecting, onboarding, and managing sales people and account managers. </a:t>
            </a:r>
            <a:r>
              <a:rPr lang="en-US" sz="1400" kern="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It reveals in-depth, and objective insight into three areas </a:t>
            </a:r>
            <a:r>
              <a:rPr lang="en-US" sz="1400" kern="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by measuring </a:t>
            </a:r>
            <a:r>
              <a:rPr lang="en-US" sz="1400" kern="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an individual's thinking and reasoning, relevant behavior traits, and occupational interests.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performance model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feature of the PSA is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unmatched in the market and can be customized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by company, sales position,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department, or geography. The PSA measures 20 performance indicators and predicts performance of 7 critical sales behaviors.</a:t>
            </a:r>
            <a:endParaRPr lang="en-US" sz="20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5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53" y="-10732"/>
            <a:ext cx="9925914" cy="68687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2007" y="5452757"/>
            <a:ext cx="3719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Steven Light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305.608.8809</a:t>
            </a:r>
          </a:p>
          <a:p>
            <a:r>
              <a:rPr lang="en-US" b="1" dirty="0" smtClean="0">
                <a:solidFill>
                  <a:srgbClr val="0070C0"/>
                </a:solidFill>
                <a:hlinkClick r:id="rId4"/>
              </a:rPr>
              <a:t>steve@lumieresolutionsgroup.com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www.lumieresolutionsgroup.com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07" y="276046"/>
            <a:ext cx="1165429" cy="116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6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WpX9TaY27X60dhRizLw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OJVAnUlCPZCjXeMSPLk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ACO35IIHDkqecQpgLkfx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GEQrJlZFathjO8jMjODU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SJ1Wty00GLdUXXBlmJ1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8UoH5urvBDEkmXIIpv79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yAdlOItgb6SrKODen4zv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zAB0SDXdUjoxmNuKGI1k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rVdU4a82AXvq1CKNQQjY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3crPKDoQtKF08FNXyM4RJ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2VMRZSSb1tlTR0sequEJu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fcmxJqMo1iD83cWf6mf6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K0u4ZShwTkPC9w3SEvYiI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EfNMvkmAcZWhaMmUSZTv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4fQWbxP9Lb1ylfhcnXai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GSlgvKCZpdBDbyWy8OK2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Bq7DFCVlhSdyYBU25wM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XH4IgOOlx5CVCJQn6Wnu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LX0XXeMFwrYrEJ3UpN6Z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BDmR4EYAohWEW6IjRAzSz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Wa56kbxAnSzYlmB5a7GV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v0NWc5VvqRdrGbMXkM2OU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UQBQ0i7kaAblHcBB9JbE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4XLlHLqrbD7fF4jnZrERs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KUGqicNTTeMrVPbRoa5YF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jrvHDXNAa2BndREhsdDiJ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sd9ub73tLt2aAeUBzQ6i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QyBkc6HSknQqYhy9LGxG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l2gqmRENbrPHnBSRUWMT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k9fD3p5qLmuIdy3MKQexb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BhTWgTLAUmYGI7aJOeHLF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dFojO7cWEBsUyYJ68cEb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JwPWC01ZQqJ83dyX5EnYI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tS94U2tphj4chvWTpugH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dNyb0H6v7u05WRtSucUEK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bqUvyb60Ntpli2nr0jTkj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7YhGtc9b33CbC8gu9Uo7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GByru3cALqJWiWeRHUQCp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7pebvaYWbyBhG81H6Zt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GQjgidug46kSr1gRGqM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nGExJFcKDW3vFJoRfRLsV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uXNGZrei2vJUi9EIzxhv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nLiR0ry01BTcHK2GKwk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MLrecwieap3kGqVHAeRuu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WHvKDvdvVqXgnJGVo4RLi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ioXXYwRwZ6gIA0RCNVfM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QS0k7Yahtp35s2hfxMnD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3YPUQXqWeIQ6x5WEpSlHC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vxOlyntpdLTO2uc8dRx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lvciTmuiIkcjjn1BRyKj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lDhU9dJ8Q4Gjgcj9gt7UU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zBJbP6CZYq1B0RVoK9La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wZ2aIsB5DpIh4FbXoDwQ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iEbreSIY9Kbj4J8En9oT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TIMfcML7E19gHnYheImF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gvU5FfjHoovpVrzaoXbMo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6LArOJfmsctFLtFYFVd1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9O2LF6VFw7mWB0ELY1Shz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M1CvBf3qseQWBLp349qM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jOREjUXb9OBc2089uGC5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e18ccu6bPnK5rZPyPXbd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KYNemdGTzwtCgTXs3PBcz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EQ0zlQ8eAaCFg9pY7SvVO"/>
</p:tagLst>
</file>

<file path=ppt/theme/theme1.xml><?xml version="1.0" encoding="utf-8"?>
<a:theme xmlns:a="http://schemas.openxmlformats.org/drawingml/2006/main" name="01 Greg Maciolek Template 1-26-05">
  <a:themeElements>
    <a:clrScheme name="01 Greg Maciolek Template 1-26-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 Greg Maciolek Template 1-26-05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01 Greg Maciolek Template 1-26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Greg Maciolek Template 1-26-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Greg Maciolek Template 1-26-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Greg Maciolek Template 1-26-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Greg Maciolek Template 1-26-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Greg Maciolek Template 1-26-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 Greg Maciolek Template 1-26-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16AEFFDA30D7478E1133A0E28217A0" ma:contentTypeVersion="0" ma:contentTypeDescription="Create a new document." ma:contentTypeScope="" ma:versionID="fe4c063bef00c516ba4f961c16356c5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914932a81ce8e49e5be83347f081b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665DA6-D3FF-4AB9-A42A-938CCE3A0C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7692F-82BE-490E-8296-D9F87AF62273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36A55B0-7F66-4F9D-885F-0E7B32CAFE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5877</TotalTime>
  <Words>439</Words>
  <Application>Microsoft Office PowerPoint</Application>
  <PresentationFormat>Widescreen</PresentationFormat>
  <Paragraphs>40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 Unicode MS</vt:lpstr>
      <vt:lpstr>Arial</vt:lpstr>
      <vt:lpstr>Calibri</vt:lpstr>
      <vt:lpstr>Helvetica</vt:lpstr>
      <vt:lpstr>Times New Roman</vt:lpstr>
      <vt:lpstr>Wingdings</vt:lpstr>
      <vt:lpstr>01 Greg Maciolek Template 1-26-05</vt:lpstr>
      <vt:lpstr>Custom Design</vt:lpstr>
      <vt:lpstr>1_Office Theme</vt:lpstr>
      <vt:lpstr>Lumiere solutions group</vt:lpstr>
      <vt:lpstr>Clients served</vt:lpstr>
      <vt:lpstr>A Unified talent management approach</vt:lpstr>
      <vt:lpstr>assessments for job fit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Assessments: Big Data and Analytics</dc:title>
  <dc:creator>Steven Light</dc:creator>
  <cp:lastModifiedBy>Steven Light</cp:lastModifiedBy>
  <cp:revision>330</cp:revision>
  <cp:lastPrinted>2015-02-02T14:30:14Z</cp:lastPrinted>
  <dcterms:created xsi:type="dcterms:W3CDTF">2014-03-29T14:07:13Z</dcterms:created>
  <dcterms:modified xsi:type="dcterms:W3CDTF">2015-03-06T21:18:22Z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0x010100DA16AEFFDA30D7478E1133A0E28217A0</vt:lpwstr>
  </property>
</Properties>
</file>